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71" r:id="rId6"/>
    <p:sldId id="275" r:id="rId7"/>
    <p:sldId id="272" r:id="rId8"/>
    <p:sldId id="260" r:id="rId9"/>
    <p:sldId id="261" r:id="rId10"/>
    <p:sldId id="262" r:id="rId11"/>
    <p:sldId id="273" r:id="rId12"/>
    <p:sldId id="274" r:id="rId13"/>
    <p:sldId id="263" r:id="rId14"/>
    <p:sldId id="264" r:id="rId15"/>
    <p:sldId id="276" r:id="rId16"/>
    <p:sldId id="270" r:id="rId17"/>
    <p:sldId id="266" r:id="rId18"/>
    <p:sldId id="277" r:id="rId19"/>
    <p:sldId id="278" r:id="rId20"/>
    <p:sldId id="279" r:id="rId21"/>
    <p:sldId id="265" r:id="rId22"/>
    <p:sldId id="268" r:id="rId23"/>
    <p:sldId id="26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333" autoAdjust="0"/>
  </p:normalViewPr>
  <p:slideViewPr>
    <p:cSldViewPr snapToGrid="0" snapToObjects="1">
      <p:cViewPr varScale="1">
        <p:scale>
          <a:sx n="96" d="100"/>
          <a:sy n="96" d="100"/>
        </p:scale>
        <p:origin x="-18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C802-E51F-AF4C-881E-8191390E349A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2C674-B822-D549-AC42-73FDDE65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1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2C674-B822-D549-AC42-73FDDE6540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endParaRPr kumimoji="0"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t>2012/03/06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Team 0xDEADBEEF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 and </a:t>
            </a:r>
            <a:r>
              <a:rPr lang="en-US" dirty="0" smtClean="0"/>
              <a:t>Design</a:t>
            </a:r>
            <a:endParaRPr lang="en-US" dirty="0" smtClean="0"/>
          </a:p>
          <a:p>
            <a:endParaRPr lang="en-US" dirty="0"/>
          </a:p>
          <a:p>
            <a:r>
              <a:rPr lang="en-US" sz="1700" dirty="0" smtClean="0"/>
              <a:t>Tuesday, March 6, 2012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021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NXT brick placed sufficiently above mechanical components</a:t>
            </a:r>
          </a:p>
          <a:p>
            <a:r>
              <a:rPr lang="en-US" dirty="0" smtClean="0"/>
              <a:t>Two powered drive wheels</a:t>
            </a:r>
          </a:p>
          <a:p>
            <a:r>
              <a:rPr lang="en-US" dirty="0" smtClean="0"/>
              <a:t>Two swiveling tail-dragger wheels</a:t>
            </a:r>
          </a:p>
          <a:p>
            <a:pPr lvl="1"/>
            <a:r>
              <a:rPr lang="en-US" dirty="0" smtClean="0"/>
              <a:t>Helps stabilize body during turns</a:t>
            </a:r>
          </a:p>
          <a:p>
            <a:r>
              <a:rPr lang="en-US" dirty="0" smtClean="0"/>
              <a:t>Overhead claw eliminates positioning issues with a forward-looking ultrasonic sensor</a:t>
            </a:r>
          </a:p>
          <a:p>
            <a:r>
              <a:rPr lang="en-US" dirty="0" smtClean="0"/>
              <a:t>Claw must exert sufficient pressure to maintain ball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09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Content Placeholder 2" descr="photo 1.JPG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44" r="-31744"/>
          <a:stretch>
            <a:fillRect/>
          </a:stretch>
        </p:blipFill>
        <p:spPr>
          <a:xfrm rot="10800000">
            <a:off x="228600" y="2209800"/>
            <a:ext cx="8666456" cy="3977640"/>
          </a:xfrm>
        </p:spPr>
      </p:pic>
    </p:spTree>
    <p:extLst>
      <p:ext uri="{BB962C8B-B14F-4D97-AF65-F5344CB8AC3E}">
        <p14:creationId xmlns:p14="http://schemas.microsoft.com/office/powerpoint/2010/main" val="160663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photo.JPG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44" r="-31744"/>
          <a:stretch>
            <a:fillRect/>
          </a:stretch>
        </p:blipFill>
        <p:spPr>
          <a:xfrm rot="10800000">
            <a:off x="228600" y="2209800"/>
            <a:ext cx="8666456" cy="3977640"/>
          </a:xfrm>
        </p:spPr>
      </p:pic>
    </p:spTree>
    <p:extLst>
      <p:ext uri="{BB962C8B-B14F-4D97-AF65-F5344CB8AC3E}">
        <p14:creationId xmlns:p14="http://schemas.microsoft.com/office/powerpoint/2010/main" val="99249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Requirements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4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Requirements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</a:p>
          <a:p>
            <a:pPr lvl="1"/>
            <a:r>
              <a:rPr lang="en-US" dirty="0" smtClean="0"/>
              <a:t>Motion</a:t>
            </a:r>
          </a:p>
          <a:p>
            <a:pPr lvl="1"/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Manipulation</a:t>
            </a:r>
          </a:p>
          <a:p>
            <a:pPr lvl="1"/>
            <a:r>
              <a:rPr lang="en-US" dirty="0" smtClean="0"/>
              <a:t>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5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Requirements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Non-functional requirements</a:t>
            </a:r>
          </a:p>
          <a:p>
            <a:pPr lvl="1"/>
            <a:r>
              <a:rPr lang="en-US" dirty="0" smtClean="0"/>
              <a:t>Physical size</a:t>
            </a:r>
          </a:p>
          <a:p>
            <a:pPr lvl="1"/>
            <a:r>
              <a:rPr lang="en-US" dirty="0" smtClean="0"/>
              <a:t>Behavioral restrictions</a:t>
            </a:r>
          </a:p>
          <a:p>
            <a:pPr lvl="1"/>
            <a:r>
              <a:rPr lang="en-US" dirty="0" smtClean="0"/>
              <a:t>Software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99019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3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Essentially </a:t>
            </a:r>
            <a:r>
              <a:rPr lang="en-US" dirty="0" err="1" smtClean="0"/>
              <a:t>Firby’s</a:t>
            </a:r>
            <a:r>
              <a:rPr lang="en-US" dirty="0" smtClean="0"/>
              <a:t> three-layer </a:t>
            </a:r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“Zero-</a:t>
            </a:r>
            <a:r>
              <a:rPr lang="en-US" dirty="0" err="1" smtClean="0"/>
              <a:t>th</a:t>
            </a:r>
            <a:r>
              <a:rPr lang="en-US" dirty="0" smtClean="0"/>
              <a:t>” layer resides in libraries and polling mechanism </a:t>
            </a:r>
            <a:endParaRPr lang="en-US" dirty="0" smtClean="0"/>
          </a:p>
          <a:p>
            <a:pPr lvl="1"/>
            <a:r>
              <a:rPr lang="en-US" dirty="0" smtClean="0"/>
              <a:t>Skill layer mapped to “Recipes”</a:t>
            </a:r>
          </a:p>
          <a:p>
            <a:pPr lvl="1"/>
            <a:r>
              <a:rPr lang="en-US" dirty="0" smtClean="0"/>
              <a:t>Sequencing layer embodied by skill groupings</a:t>
            </a:r>
          </a:p>
          <a:p>
            <a:pPr lvl="1"/>
            <a:r>
              <a:rPr lang="en-US" dirty="0" smtClean="0"/>
              <a:t>Planning imposed by overall state machine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2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 descr="FS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487" r="-369" b="-18078"/>
          <a:stretch/>
        </p:blipFill>
        <p:spPr/>
      </p:pic>
    </p:spTree>
    <p:extLst>
      <p:ext uri="{BB962C8B-B14F-4D97-AF65-F5344CB8AC3E}">
        <p14:creationId xmlns:p14="http://schemas.microsoft.com/office/powerpoint/2010/main" val="98503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nsolas"/>
                <a:cs typeface="Consolas"/>
              </a:rPr>
              <a:t>DifferentialPilot</a:t>
            </a:r>
            <a:endParaRPr lang="en-US" sz="2800" dirty="0" smtClean="0">
              <a:latin typeface="Consolas"/>
              <a:cs typeface="Consolas"/>
            </a:endParaRP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MoveProvider</a:t>
            </a:r>
            <a:endParaRPr lang="en-US" sz="2400" dirty="0" smtClean="0">
              <a:latin typeface="Consolas"/>
              <a:cs typeface="Consolas"/>
            </a:endParaRPr>
          </a:p>
          <a:p>
            <a:r>
              <a:rPr lang="en-US" sz="2800" dirty="0" err="1" smtClean="0">
                <a:latin typeface="Consolas"/>
                <a:cs typeface="Consolas"/>
              </a:rPr>
              <a:t>OdometryPoseProvider</a:t>
            </a:r>
            <a:endParaRPr lang="en-US" sz="2800" dirty="0" smtClean="0">
              <a:latin typeface="Consolas"/>
              <a:cs typeface="Consolas"/>
            </a:endParaRP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MoveListener</a:t>
            </a:r>
            <a:endParaRPr lang="en-US" sz="2400" dirty="0" smtClean="0">
              <a:latin typeface="Consolas"/>
              <a:cs typeface="Consolas"/>
            </a:endParaRP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PoseProvider</a:t>
            </a:r>
            <a:endParaRPr lang="en-US" sz="2400" dirty="0" smtClean="0">
              <a:latin typeface="Consolas"/>
              <a:cs typeface="Consolas"/>
            </a:endParaRPr>
          </a:p>
          <a:p>
            <a:r>
              <a:rPr lang="en-US" sz="2800" dirty="0" err="1" smtClean="0">
                <a:latin typeface="Consolas"/>
                <a:cs typeface="Consolas"/>
              </a:rPr>
              <a:t>ShortestPathFinder</a:t>
            </a:r>
            <a:r>
              <a:rPr lang="en-US" sz="2800" dirty="0" smtClean="0">
                <a:latin typeface="Consolas"/>
                <a:cs typeface="Consolas"/>
              </a:rPr>
              <a:t>?</a:t>
            </a: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LineMap</a:t>
            </a:r>
            <a:endParaRPr lang="en-US" sz="2400" dirty="0" smtClean="0">
              <a:latin typeface="Consolas"/>
              <a:cs typeface="Consolas"/>
            </a:endParaRPr>
          </a:p>
          <a:p>
            <a:pPr lvl="1"/>
            <a:r>
              <a:rPr lang="en-US" sz="2400" dirty="0" err="1" smtClean="0">
                <a:latin typeface="Consolas"/>
                <a:cs typeface="Consolas"/>
              </a:rPr>
              <a:t>WayPoint</a:t>
            </a:r>
            <a:endParaRPr lang="en-US" sz="2400" dirty="0" smtClean="0">
              <a:latin typeface="Consolas"/>
              <a:cs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4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Greck Cannon</a:t>
            </a:r>
          </a:p>
          <a:p>
            <a:r>
              <a:rPr lang="en-US" dirty="0" smtClean="0"/>
              <a:t>Charles Chavez</a:t>
            </a:r>
          </a:p>
          <a:p>
            <a:r>
              <a:rPr lang="en-US" dirty="0" smtClean="0"/>
              <a:t>Paul </a:t>
            </a:r>
            <a:r>
              <a:rPr lang="en-US" dirty="0" err="1" smtClean="0"/>
              <a:t>Doose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1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Concerns</a:t>
            </a:r>
          </a:p>
          <a:p>
            <a:pPr lvl="1"/>
            <a:r>
              <a:rPr lang="en-US" dirty="0" smtClean="0"/>
              <a:t>Positioning accuracy</a:t>
            </a:r>
          </a:p>
          <a:p>
            <a:pPr lvl="1"/>
            <a:r>
              <a:rPr lang="en-US" dirty="0" smtClean="0"/>
              <a:t>Infinite regress of error-correcting</a:t>
            </a:r>
          </a:p>
          <a:p>
            <a:pPr lvl="1"/>
            <a:r>
              <a:rPr lang="en-US" dirty="0" smtClean="0"/>
              <a:t>Exception </a:t>
            </a:r>
            <a:r>
              <a:rPr lang="en-US" dirty="0" smtClean="0"/>
              <a:t>handling</a:t>
            </a:r>
          </a:p>
          <a:p>
            <a:pPr lvl="1"/>
            <a:r>
              <a:rPr lang="en-US" dirty="0" smtClean="0"/>
              <a:t>L/T/B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9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2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Success factors</a:t>
            </a:r>
          </a:p>
          <a:p>
            <a:pPr lvl="1"/>
            <a:r>
              <a:rPr lang="en-US" dirty="0" smtClean="0"/>
              <a:t>Simple hardware interface (only one NXT brick)</a:t>
            </a:r>
          </a:p>
          <a:p>
            <a:pPr lvl="1"/>
            <a:r>
              <a:rPr lang="en-US" dirty="0" smtClean="0"/>
              <a:t>Streamlined software enables rapid development</a:t>
            </a:r>
          </a:p>
          <a:p>
            <a:r>
              <a:rPr lang="en-US" dirty="0" smtClean="0"/>
              <a:t>Failure factors</a:t>
            </a:r>
          </a:p>
          <a:p>
            <a:pPr lvl="1"/>
            <a:r>
              <a:rPr lang="en-US" dirty="0" smtClean="0"/>
              <a:t>Environmental complexity</a:t>
            </a:r>
          </a:p>
          <a:p>
            <a:pPr lvl="2"/>
            <a:r>
              <a:rPr lang="en-US" dirty="0" smtClean="0"/>
              <a:t>Ball positioning, boundary location, etc.</a:t>
            </a:r>
          </a:p>
          <a:p>
            <a:pPr lvl="1"/>
            <a:r>
              <a:rPr lang="en-US" dirty="0" smtClean="0"/>
              <a:t>Finite state machine can only manage what situations we have imagined</a:t>
            </a:r>
          </a:p>
          <a:p>
            <a:r>
              <a:rPr lang="en-US" sz="2800" dirty="0">
                <a:latin typeface="Consolas"/>
                <a:cs typeface="Consolas"/>
              </a:rPr>
              <a:t>https://</a:t>
            </a:r>
            <a:r>
              <a:rPr lang="en-US" sz="2800" dirty="0" err="1">
                <a:latin typeface="Consolas"/>
                <a:cs typeface="Consolas"/>
              </a:rPr>
              <a:t>github.com</a:t>
            </a:r>
            <a:r>
              <a:rPr lang="en-US" sz="2800" dirty="0">
                <a:latin typeface="Consolas"/>
                <a:cs typeface="Consolas"/>
              </a:rPr>
              <a:t>/</a:t>
            </a:r>
            <a:r>
              <a:rPr lang="en-US" sz="2800" dirty="0" err="1">
                <a:latin typeface="Consolas"/>
                <a:cs typeface="Consolas"/>
              </a:rPr>
              <a:t>greck</a:t>
            </a:r>
            <a:r>
              <a:rPr lang="en-US" sz="2800" dirty="0">
                <a:latin typeface="Consolas"/>
                <a:cs typeface="Consolas"/>
              </a:rPr>
              <a:t>/0xDEADBEEF/</a:t>
            </a:r>
          </a:p>
        </p:txBody>
      </p:sp>
    </p:spTree>
    <p:extLst>
      <p:ext uri="{BB962C8B-B14F-4D97-AF65-F5344CB8AC3E}">
        <p14:creationId xmlns:p14="http://schemas.microsoft.com/office/powerpoint/2010/main" val="168154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3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Modular hardware and software components</a:t>
            </a:r>
          </a:p>
          <a:p>
            <a:pPr lvl="1"/>
            <a:r>
              <a:rPr lang="en-US" dirty="0" smtClean="0"/>
              <a:t>Re-use as much code from HW1 as possible</a:t>
            </a:r>
          </a:p>
          <a:p>
            <a:r>
              <a:rPr lang="en-US" dirty="0" smtClean="0"/>
              <a:t>Low-level routines to control basic movements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leJOS</a:t>
            </a:r>
            <a:r>
              <a:rPr lang="en-US" dirty="0" smtClean="0"/>
              <a:t>-provided libraries for </a:t>
            </a:r>
            <a:r>
              <a:rPr lang="en-US" dirty="0" smtClean="0"/>
              <a:t>navigation &amp; mapping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05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Movement &amp; Navigation</a:t>
            </a:r>
            <a:endParaRPr lang="en-US" dirty="0"/>
          </a:p>
        </p:txBody>
      </p:sp>
      <p:pic>
        <p:nvPicPr>
          <p:cNvPr id="7" name="Content Placeholder 6" descr="Search paterin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10" r="-39118"/>
          <a:stretch/>
        </p:blipFill>
        <p:spPr/>
      </p:pic>
    </p:spTree>
    <p:extLst>
      <p:ext uri="{BB962C8B-B14F-4D97-AF65-F5344CB8AC3E}">
        <p14:creationId xmlns:p14="http://schemas.microsoft.com/office/powerpoint/2010/main" val="367679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Movement &amp; Navigation</a:t>
            </a:r>
            <a:endParaRPr lang="en-US" dirty="0"/>
          </a:p>
        </p:txBody>
      </p:sp>
      <p:pic>
        <p:nvPicPr>
          <p:cNvPr id="4" name="IMG_7555.MO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525" y="2209800"/>
            <a:ext cx="7072313" cy="3978275"/>
          </a:xfrm>
        </p:spPr>
      </p:pic>
    </p:spTree>
    <p:extLst>
      <p:ext uri="{BB962C8B-B14F-4D97-AF65-F5344CB8AC3E}">
        <p14:creationId xmlns:p14="http://schemas.microsoft.com/office/powerpoint/2010/main" val="119582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Movement &amp; Navigation</a:t>
            </a:r>
            <a:endParaRPr lang="en-US" dirty="0"/>
          </a:p>
        </p:txBody>
      </p:sp>
      <p:pic>
        <p:nvPicPr>
          <p:cNvPr id="4" name="Content Placeholder 3" descr="Return patterin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64" r="-37555"/>
          <a:stretch/>
        </p:blipFill>
        <p:spPr>
          <a:xfrm>
            <a:off x="228600" y="2209800"/>
            <a:ext cx="8666456" cy="3977640"/>
          </a:xfrm>
        </p:spPr>
      </p:pic>
    </p:spTree>
    <p:extLst>
      <p:ext uri="{BB962C8B-B14F-4D97-AF65-F5344CB8AC3E}">
        <p14:creationId xmlns:p14="http://schemas.microsoft.com/office/powerpoint/2010/main" val="1712695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Object Identification &amp; Transport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Ultrasonic sensor identifies balls</a:t>
            </a:r>
          </a:p>
          <a:p>
            <a:pPr lvl="1"/>
            <a:r>
              <a:rPr lang="en-US" dirty="0" smtClean="0"/>
              <a:t>Effective range of 7 – 20 cm</a:t>
            </a:r>
          </a:p>
          <a:p>
            <a:pPr lvl="1"/>
            <a:r>
              <a:rPr lang="en-US" dirty="0" smtClean="0"/>
              <a:t>Most effective when sensor is pointed at the center of the sphere</a:t>
            </a:r>
          </a:p>
          <a:p>
            <a:r>
              <a:rPr lang="en-US" dirty="0" smtClean="0"/>
              <a:t>Color sensor identifies ball color</a:t>
            </a:r>
          </a:p>
          <a:p>
            <a:r>
              <a:rPr lang="en-US" dirty="0" smtClean="0"/>
              <a:t>Articulated claw closes on ball</a:t>
            </a:r>
          </a:p>
        </p:txBody>
      </p:sp>
    </p:spTree>
    <p:extLst>
      <p:ext uri="{BB962C8B-B14F-4D97-AF65-F5344CB8AC3E}">
        <p14:creationId xmlns:p14="http://schemas.microsoft.com/office/powerpoint/2010/main" val="19973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1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2472</TotalTime>
  <Words>324</Words>
  <Application>Microsoft Macintosh PowerPoint</Application>
  <PresentationFormat>On-screen Show (4:3)</PresentationFormat>
  <Paragraphs>99</Paragraphs>
  <Slides>23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Foundry</vt:lpstr>
      <vt:lpstr>Team 0xDEADBEEF</vt:lpstr>
      <vt:lpstr>Introductions</vt:lpstr>
      <vt:lpstr>Solution Strategy</vt:lpstr>
      <vt:lpstr>Solution Strategy</vt:lpstr>
      <vt:lpstr>Solution Strategy</vt:lpstr>
      <vt:lpstr>Solution Strategy</vt:lpstr>
      <vt:lpstr>Solution Strategy</vt:lpstr>
      <vt:lpstr>Solution Strategy</vt:lpstr>
      <vt:lpstr>Physical Design</vt:lpstr>
      <vt:lpstr>Physical Design </vt:lpstr>
      <vt:lpstr>Physical Design </vt:lpstr>
      <vt:lpstr>Physical Design </vt:lpstr>
      <vt:lpstr>Key Requirements</vt:lpstr>
      <vt:lpstr>Key Requirements</vt:lpstr>
      <vt:lpstr>Key Requirements</vt:lpstr>
      <vt:lpstr>Architectural Design</vt:lpstr>
      <vt:lpstr>Architectural Design</vt:lpstr>
      <vt:lpstr>Architectural Design</vt:lpstr>
      <vt:lpstr>Architectural Design</vt:lpstr>
      <vt:lpstr>Architectural Design</vt:lpstr>
      <vt:lpstr>Conclusion</vt:lpstr>
      <vt:lpstr>Conclusion</vt:lpstr>
      <vt:lpstr>Q&amp;A</vt:lpstr>
    </vt:vector>
  </TitlesOfParts>
  <Company>NetApp,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0xDEADBEEF</dc:title>
  <dc:creator>Greck Cannon</dc:creator>
  <cp:lastModifiedBy>Greck Cannon</cp:lastModifiedBy>
  <cp:revision>28</cp:revision>
  <dcterms:created xsi:type="dcterms:W3CDTF">2012-03-04T22:58:19Z</dcterms:created>
  <dcterms:modified xsi:type="dcterms:W3CDTF">2012-03-06T17:23:31Z</dcterms:modified>
</cp:coreProperties>
</file>